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2" r:id="rId4"/>
    <p:sldId id="276" r:id="rId5"/>
    <p:sldId id="268" r:id="rId6"/>
    <p:sldId id="270" r:id="rId7"/>
    <p:sldId id="271" r:id="rId8"/>
    <p:sldId id="274" r:id="rId9"/>
    <p:sldId id="273" r:id="rId10"/>
    <p:sldId id="272" r:id="rId11"/>
    <p:sldId id="264" r:id="rId12"/>
    <p:sldId id="265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8EE839-13A3-4E73-8564-7845B035522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8A07CAF-0F3F-4D1E-AF9F-3CBAD61E80E9}">
      <dgm:prSet phldrT="[Text]"/>
      <dgm:spPr/>
      <dgm:t>
        <a:bodyPr/>
        <a:lstStyle/>
        <a:p>
          <a:r>
            <a:rPr lang="en-GB" dirty="0" smtClean="0"/>
            <a:t>Comprehension</a:t>
          </a:r>
        </a:p>
        <a:p>
          <a:r>
            <a:rPr lang="en-GB" dirty="0" smtClean="0"/>
            <a:t>(skill)</a:t>
          </a:r>
          <a:endParaRPr lang="en-GB" dirty="0"/>
        </a:p>
      </dgm:t>
    </dgm:pt>
    <dgm:pt modelId="{979944EB-C9C6-47DE-BA9D-FE59FDEE1028}" type="parTrans" cxnId="{26A8A0D2-6B8A-40FB-9AA3-BD80184B9F6A}">
      <dgm:prSet/>
      <dgm:spPr/>
      <dgm:t>
        <a:bodyPr/>
        <a:lstStyle/>
        <a:p>
          <a:endParaRPr lang="en-GB"/>
        </a:p>
      </dgm:t>
    </dgm:pt>
    <dgm:pt modelId="{2B6E385F-5A36-427B-8FA6-2E2C1DE3A73F}" type="sibTrans" cxnId="{26A8A0D2-6B8A-40FB-9AA3-BD80184B9F6A}">
      <dgm:prSet/>
      <dgm:spPr/>
      <dgm:t>
        <a:bodyPr/>
        <a:lstStyle/>
        <a:p>
          <a:endParaRPr lang="en-GB"/>
        </a:p>
      </dgm:t>
    </dgm:pt>
    <dgm:pt modelId="{7C83F7BD-4E4C-4D5F-8C20-97FE65FC8884}">
      <dgm:prSet phldrT="[Text]"/>
      <dgm:spPr/>
      <dgm:t>
        <a:bodyPr/>
        <a:lstStyle/>
        <a:p>
          <a:r>
            <a:rPr lang="en-GB" dirty="0" smtClean="0"/>
            <a:t>Motivation</a:t>
          </a:r>
        </a:p>
        <a:p>
          <a:r>
            <a:rPr lang="en-GB" dirty="0" smtClean="0"/>
            <a:t>(experiences)</a:t>
          </a:r>
          <a:endParaRPr lang="en-GB" dirty="0"/>
        </a:p>
      </dgm:t>
    </dgm:pt>
    <dgm:pt modelId="{28C755CF-4FD2-461B-A831-96A16BDD70DF}" type="parTrans" cxnId="{ED21F4C8-C359-4265-97B3-E0A11FFC5DB0}">
      <dgm:prSet/>
      <dgm:spPr/>
      <dgm:t>
        <a:bodyPr/>
        <a:lstStyle/>
        <a:p>
          <a:endParaRPr lang="en-GB"/>
        </a:p>
      </dgm:t>
    </dgm:pt>
    <dgm:pt modelId="{EFE7FF44-4DAA-4B6A-ABF0-B5D5DB69877E}" type="sibTrans" cxnId="{ED21F4C8-C359-4265-97B3-E0A11FFC5DB0}">
      <dgm:prSet/>
      <dgm:spPr/>
      <dgm:t>
        <a:bodyPr/>
        <a:lstStyle/>
        <a:p>
          <a:endParaRPr lang="en-GB"/>
        </a:p>
      </dgm:t>
    </dgm:pt>
    <dgm:pt modelId="{548073B4-EED3-4943-8799-106980E7BCCE}">
      <dgm:prSet phldrT="[Text]"/>
      <dgm:spPr/>
      <dgm:t>
        <a:bodyPr/>
        <a:lstStyle/>
        <a:p>
          <a:r>
            <a:rPr lang="en-GB" dirty="0" smtClean="0"/>
            <a:t>Word-reading</a:t>
          </a:r>
        </a:p>
        <a:p>
          <a:r>
            <a:rPr lang="en-GB" dirty="0" smtClean="0"/>
            <a:t>(skill)</a:t>
          </a:r>
          <a:endParaRPr lang="en-GB" dirty="0"/>
        </a:p>
      </dgm:t>
    </dgm:pt>
    <dgm:pt modelId="{8B7E6112-D39A-4233-A7C8-AB1B61C4EE66}" type="parTrans" cxnId="{26F95A79-4539-46A9-AB7F-DEFEB866BC41}">
      <dgm:prSet/>
      <dgm:spPr/>
      <dgm:t>
        <a:bodyPr/>
        <a:lstStyle/>
        <a:p>
          <a:endParaRPr lang="en-GB"/>
        </a:p>
      </dgm:t>
    </dgm:pt>
    <dgm:pt modelId="{DF2599DF-A920-4438-BFB4-5427A4371DF8}" type="sibTrans" cxnId="{26F95A79-4539-46A9-AB7F-DEFEB866BC41}">
      <dgm:prSet/>
      <dgm:spPr/>
      <dgm:t>
        <a:bodyPr/>
        <a:lstStyle/>
        <a:p>
          <a:endParaRPr lang="en-GB"/>
        </a:p>
      </dgm:t>
    </dgm:pt>
    <dgm:pt modelId="{FE9F2073-545A-44D0-A126-C5958BE5A03A}" type="pres">
      <dgm:prSet presAssocID="{A48EE839-13A3-4E73-8564-7845B035522C}" presName="compositeShape" presStyleCnt="0">
        <dgm:presLayoutVars>
          <dgm:chMax val="7"/>
          <dgm:dir/>
          <dgm:resizeHandles val="exact"/>
        </dgm:presLayoutVars>
      </dgm:prSet>
      <dgm:spPr/>
    </dgm:pt>
    <dgm:pt modelId="{5FDCFDA7-3BFE-4974-B2FD-46408DE4D5E6}" type="pres">
      <dgm:prSet presAssocID="{A48EE839-13A3-4E73-8564-7845B035522C}" presName="wedge1" presStyleLbl="node1" presStyleIdx="0" presStyleCnt="3"/>
      <dgm:spPr/>
      <dgm:t>
        <a:bodyPr/>
        <a:lstStyle/>
        <a:p>
          <a:endParaRPr lang="en-GB"/>
        </a:p>
      </dgm:t>
    </dgm:pt>
    <dgm:pt modelId="{03F07935-B1DE-4B78-928D-4271D9742FE4}" type="pres">
      <dgm:prSet presAssocID="{A48EE839-13A3-4E73-8564-7845B035522C}" presName="dummy1a" presStyleCnt="0"/>
      <dgm:spPr/>
    </dgm:pt>
    <dgm:pt modelId="{F059FC34-8CB5-41D4-A105-95CD8F37C96E}" type="pres">
      <dgm:prSet presAssocID="{A48EE839-13A3-4E73-8564-7845B035522C}" presName="dummy1b" presStyleCnt="0"/>
      <dgm:spPr/>
    </dgm:pt>
    <dgm:pt modelId="{47D599BB-079F-4588-A600-3C9C7C6BB209}" type="pres">
      <dgm:prSet presAssocID="{A48EE839-13A3-4E73-8564-7845B035522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4E0EE5-ED1E-4A7C-83E6-861416D4C66F}" type="pres">
      <dgm:prSet presAssocID="{A48EE839-13A3-4E73-8564-7845B035522C}" presName="wedge2" presStyleLbl="node1" presStyleIdx="1" presStyleCnt="3"/>
      <dgm:spPr/>
      <dgm:t>
        <a:bodyPr/>
        <a:lstStyle/>
        <a:p>
          <a:endParaRPr lang="en-GB"/>
        </a:p>
      </dgm:t>
    </dgm:pt>
    <dgm:pt modelId="{11AB240E-7F2E-436A-91EB-3F1DA4D4DA8B}" type="pres">
      <dgm:prSet presAssocID="{A48EE839-13A3-4E73-8564-7845B035522C}" presName="dummy2a" presStyleCnt="0"/>
      <dgm:spPr/>
    </dgm:pt>
    <dgm:pt modelId="{9D3F7143-1E85-4603-AE77-36FE012FF457}" type="pres">
      <dgm:prSet presAssocID="{A48EE839-13A3-4E73-8564-7845B035522C}" presName="dummy2b" presStyleCnt="0"/>
      <dgm:spPr/>
    </dgm:pt>
    <dgm:pt modelId="{D01BCDFD-C3C6-4C3F-9D8E-BB7B4FC07961}" type="pres">
      <dgm:prSet presAssocID="{A48EE839-13A3-4E73-8564-7845B035522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CB0D34-9722-48B7-8063-94C687F33D59}" type="pres">
      <dgm:prSet presAssocID="{A48EE839-13A3-4E73-8564-7845B035522C}" presName="wedge3" presStyleLbl="node1" presStyleIdx="2" presStyleCnt="3"/>
      <dgm:spPr/>
      <dgm:t>
        <a:bodyPr/>
        <a:lstStyle/>
        <a:p>
          <a:endParaRPr lang="en-GB"/>
        </a:p>
      </dgm:t>
    </dgm:pt>
    <dgm:pt modelId="{FA43BF04-3023-4CC5-AF87-C8F8C3AD1A5D}" type="pres">
      <dgm:prSet presAssocID="{A48EE839-13A3-4E73-8564-7845B035522C}" presName="dummy3a" presStyleCnt="0"/>
      <dgm:spPr/>
    </dgm:pt>
    <dgm:pt modelId="{23268D9D-6E5C-40CF-935E-A39D72800FC9}" type="pres">
      <dgm:prSet presAssocID="{A48EE839-13A3-4E73-8564-7845B035522C}" presName="dummy3b" presStyleCnt="0"/>
      <dgm:spPr/>
    </dgm:pt>
    <dgm:pt modelId="{0223A37B-78BE-4481-B435-64467C5EACAB}" type="pres">
      <dgm:prSet presAssocID="{A48EE839-13A3-4E73-8564-7845B035522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FB0305-C442-4DE6-9936-34EF54F8E87B}" type="pres">
      <dgm:prSet presAssocID="{2B6E385F-5A36-427B-8FA6-2E2C1DE3A73F}" presName="arrowWedge1" presStyleLbl="fgSibTrans2D1" presStyleIdx="0" presStyleCnt="3" custLinFactNeighborX="-958" custLinFactNeighborY="1994"/>
      <dgm:spPr/>
    </dgm:pt>
    <dgm:pt modelId="{BDC6DB82-EDB3-44D6-B714-63E94193F1E9}" type="pres">
      <dgm:prSet presAssocID="{EFE7FF44-4DAA-4B6A-ABF0-B5D5DB69877E}" presName="arrowWedge2" presStyleLbl="fgSibTrans2D1" presStyleIdx="1" presStyleCnt="3"/>
      <dgm:spPr/>
    </dgm:pt>
    <dgm:pt modelId="{2C74400B-0959-4C86-9486-0304C0961A1F}" type="pres">
      <dgm:prSet presAssocID="{DF2599DF-A920-4438-BFB4-5427A4371DF8}" presName="arrowWedge3" presStyleLbl="fgSibTrans2D1" presStyleIdx="2" presStyleCnt="3"/>
      <dgm:spPr/>
    </dgm:pt>
  </dgm:ptLst>
  <dgm:cxnLst>
    <dgm:cxn modelId="{BABF09B7-124E-4B5F-A5E1-8D43F73BCFF7}" type="presOf" srcId="{7C83F7BD-4E4C-4D5F-8C20-97FE65FC8884}" destId="{C84E0EE5-ED1E-4A7C-83E6-861416D4C66F}" srcOrd="0" destOrd="0" presId="urn:microsoft.com/office/officeart/2005/8/layout/cycle8"/>
    <dgm:cxn modelId="{26A8A0D2-6B8A-40FB-9AA3-BD80184B9F6A}" srcId="{A48EE839-13A3-4E73-8564-7845B035522C}" destId="{D8A07CAF-0F3F-4D1E-AF9F-3CBAD61E80E9}" srcOrd="0" destOrd="0" parTransId="{979944EB-C9C6-47DE-BA9D-FE59FDEE1028}" sibTransId="{2B6E385F-5A36-427B-8FA6-2E2C1DE3A73F}"/>
    <dgm:cxn modelId="{ED21F4C8-C359-4265-97B3-E0A11FFC5DB0}" srcId="{A48EE839-13A3-4E73-8564-7845B035522C}" destId="{7C83F7BD-4E4C-4D5F-8C20-97FE65FC8884}" srcOrd="1" destOrd="0" parTransId="{28C755CF-4FD2-461B-A831-96A16BDD70DF}" sibTransId="{EFE7FF44-4DAA-4B6A-ABF0-B5D5DB69877E}"/>
    <dgm:cxn modelId="{470357E3-83BA-45DE-ADC6-EADC8D4E5865}" type="presOf" srcId="{A48EE839-13A3-4E73-8564-7845B035522C}" destId="{FE9F2073-545A-44D0-A126-C5958BE5A03A}" srcOrd="0" destOrd="0" presId="urn:microsoft.com/office/officeart/2005/8/layout/cycle8"/>
    <dgm:cxn modelId="{87D09459-8892-41A7-B916-B62AE8A783F4}" type="presOf" srcId="{D8A07CAF-0F3F-4D1E-AF9F-3CBAD61E80E9}" destId="{47D599BB-079F-4588-A600-3C9C7C6BB209}" srcOrd="1" destOrd="0" presId="urn:microsoft.com/office/officeart/2005/8/layout/cycle8"/>
    <dgm:cxn modelId="{2EB626D6-6FD1-4FC7-80D5-A6BF8856B223}" type="presOf" srcId="{548073B4-EED3-4943-8799-106980E7BCCE}" destId="{0223A37B-78BE-4481-B435-64467C5EACAB}" srcOrd="1" destOrd="0" presId="urn:microsoft.com/office/officeart/2005/8/layout/cycle8"/>
    <dgm:cxn modelId="{57C1D829-4305-4A50-AF92-F5BDCA244415}" type="presOf" srcId="{D8A07CAF-0F3F-4D1E-AF9F-3CBAD61E80E9}" destId="{5FDCFDA7-3BFE-4974-B2FD-46408DE4D5E6}" srcOrd="0" destOrd="0" presId="urn:microsoft.com/office/officeart/2005/8/layout/cycle8"/>
    <dgm:cxn modelId="{26F95A79-4539-46A9-AB7F-DEFEB866BC41}" srcId="{A48EE839-13A3-4E73-8564-7845B035522C}" destId="{548073B4-EED3-4943-8799-106980E7BCCE}" srcOrd="2" destOrd="0" parTransId="{8B7E6112-D39A-4233-A7C8-AB1B61C4EE66}" sibTransId="{DF2599DF-A920-4438-BFB4-5427A4371DF8}"/>
    <dgm:cxn modelId="{2AF43C1B-A6FB-4D98-9BBF-144700188616}" type="presOf" srcId="{7C83F7BD-4E4C-4D5F-8C20-97FE65FC8884}" destId="{D01BCDFD-C3C6-4C3F-9D8E-BB7B4FC07961}" srcOrd="1" destOrd="0" presId="urn:microsoft.com/office/officeart/2005/8/layout/cycle8"/>
    <dgm:cxn modelId="{67892F13-12A4-4938-A4C2-FB3AB243B282}" type="presOf" srcId="{548073B4-EED3-4943-8799-106980E7BCCE}" destId="{19CB0D34-9722-48B7-8063-94C687F33D59}" srcOrd="0" destOrd="0" presId="urn:microsoft.com/office/officeart/2005/8/layout/cycle8"/>
    <dgm:cxn modelId="{488AC5A4-BEA0-4560-8994-01A893735752}" type="presParOf" srcId="{FE9F2073-545A-44D0-A126-C5958BE5A03A}" destId="{5FDCFDA7-3BFE-4974-B2FD-46408DE4D5E6}" srcOrd="0" destOrd="0" presId="urn:microsoft.com/office/officeart/2005/8/layout/cycle8"/>
    <dgm:cxn modelId="{E30313DD-D17B-4D72-A347-D595827B67C1}" type="presParOf" srcId="{FE9F2073-545A-44D0-A126-C5958BE5A03A}" destId="{03F07935-B1DE-4B78-928D-4271D9742FE4}" srcOrd="1" destOrd="0" presId="urn:microsoft.com/office/officeart/2005/8/layout/cycle8"/>
    <dgm:cxn modelId="{5ED21BD3-27FC-4971-BB30-71616606A85C}" type="presParOf" srcId="{FE9F2073-545A-44D0-A126-C5958BE5A03A}" destId="{F059FC34-8CB5-41D4-A105-95CD8F37C96E}" srcOrd="2" destOrd="0" presId="urn:microsoft.com/office/officeart/2005/8/layout/cycle8"/>
    <dgm:cxn modelId="{732B31BB-044E-4990-ADD6-C63BD1DCBC67}" type="presParOf" srcId="{FE9F2073-545A-44D0-A126-C5958BE5A03A}" destId="{47D599BB-079F-4588-A600-3C9C7C6BB209}" srcOrd="3" destOrd="0" presId="urn:microsoft.com/office/officeart/2005/8/layout/cycle8"/>
    <dgm:cxn modelId="{29B3168C-0DEF-45EA-9B85-9CFA82A8EE8D}" type="presParOf" srcId="{FE9F2073-545A-44D0-A126-C5958BE5A03A}" destId="{C84E0EE5-ED1E-4A7C-83E6-861416D4C66F}" srcOrd="4" destOrd="0" presId="urn:microsoft.com/office/officeart/2005/8/layout/cycle8"/>
    <dgm:cxn modelId="{AB83FE55-2EBE-48FA-B370-9E0CCEDA90A7}" type="presParOf" srcId="{FE9F2073-545A-44D0-A126-C5958BE5A03A}" destId="{11AB240E-7F2E-436A-91EB-3F1DA4D4DA8B}" srcOrd="5" destOrd="0" presId="urn:microsoft.com/office/officeart/2005/8/layout/cycle8"/>
    <dgm:cxn modelId="{839CDA44-FD51-4D40-947A-53C26B55D0DB}" type="presParOf" srcId="{FE9F2073-545A-44D0-A126-C5958BE5A03A}" destId="{9D3F7143-1E85-4603-AE77-36FE012FF457}" srcOrd="6" destOrd="0" presId="urn:microsoft.com/office/officeart/2005/8/layout/cycle8"/>
    <dgm:cxn modelId="{45D3521F-1890-4BB9-BFE2-E8229C582A18}" type="presParOf" srcId="{FE9F2073-545A-44D0-A126-C5958BE5A03A}" destId="{D01BCDFD-C3C6-4C3F-9D8E-BB7B4FC07961}" srcOrd="7" destOrd="0" presId="urn:microsoft.com/office/officeart/2005/8/layout/cycle8"/>
    <dgm:cxn modelId="{64926754-62A6-4CAB-8358-15C1FBBDE01C}" type="presParOf" srcId="{FE9F2073-545A-44D0-A126-C5958BE5A03A}" destId="{19CB0D34-9722-48B7-8063-94C687F33D59}" srcOrd="8" destOrd="0" presId="urn:microsoft.com/office/officeart/2005/8/layout/cycle8"/>
    <dgm:cxn modelId="{C1776C7A-0B78-47E3-A812-9CBF0A225DDF}" type="presParOf" srcId="{FE9F2073-545A-44D0-A126-C5958BE5A03A}" destId="{FA43BF04-3023-4CC5-AF87-C8F8C3AD1A5D}" srcOrd="9" destOrd="0" presId="urn:microsoft.com/office/officeart/2005/8/layout/cycle8"/>
    <dgm:cxn modelId="{48FB6005-EE4E-46F2-A61F-AC6B6A2191EB}" type="presParOf" srcId="{FE9F2073-545A-44D0-A126-C5958BE5A03A}" destId="{23268D9D-6E5C-40CF-935E-A39D72800FC9}" srcOrd="10" destOrd="0" presId="urn:microsoft.com/office/officeart/2005/8/layout/cycle8"/>
    <dgm:cxn modelId="{94C9A33A-0313-4785-9C65-473CC391AE07}" type="presParOf" srcId="{FE9F2073-545A-44D0-A126-C5958BE5A03A}" destId="{0223A37B-78BE-4481-B435-64467C5EACAB}" srcOrd="11" destOrd="0" presId="urn:microsoft.com/office/officeart/2005/8/layout/cycle8"/>
    <dgm:cxn modelId="{6E9C89A9-20ED-4A2A-8E7F-239070A5F625}" type="presParOf" srcId="{FE9F2073-545A-44D0-A126-C5958BE5A03A}" destId="{59FB0305-C442-4DE6-9936-34EF54F8E87B}" srcOrd="12" destOrd="0" presId="urn:microsoft.com/office/officeart/2005/8/layout/cycle8"/>
    <dgm:cxn modelId="{EC1A72A4-6BFF-48F5-A900-11188B513DB8}" type="presParOf" srcId="{FE9F2073-545A-44D0-A126-C5958BE5A03A}" destId="{BDC6DB82-EDB3-44D6-B714-63E94193F1E9}" srcOrd="13" destOrd="0" presId="urn:microsoft.com/office/officeart/2005/8/layout/cycle8"/>
    <dgm:cxn modelId="{28B9A90A-58E4-4834-A361-5A414DDDE88E}" type="presParOf" srcId="{FE9F2073-545A-44D0-A126-C5958BE5A03A}" destId="{2C74400B-0959-4C86-9486-0304C0961A1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CFDA7-3BFE-4974-B2FD-46408DE4D5E6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Comprehension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(skill)</a:t>
          </a:r>
          <a:endParaRPr lang="en-GB" sz="1600" kern="1200" dirty="0"/>
        </a:p>
      </dsp:txBody>
      <dsp:txXfrm>
        <a:off x="4295838" y="1099809"/>
        <a:ext cx="1357788" cy="1131490"/>
      </dsp:txXfrm>
    </dsp:sp>
    <dsp:sp modelId="{C84E0EE5-ED1E-4A7C-83E6-861416D4C66F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Motivation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(experiences)</a:t>
          </a:r>
          <a:endParaRPr lang="en-GB" sz="1600" kern="1200" dirty="0"/>
        </a:p>
      </dsp:txBody>
      <dsp:txXfrm>
        <a:off x="3119088" y="2896616"/>
        <a:ext cx="2036683" cy="995711"/>
      </dsp:txXfrm>
    </dsp:sp>
    <dsp:sp modelId="{19CB0D34-9722-48B7-8063-94C687F33D59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Word-reading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(skill)</a:t>
          </a:r>
          <a:endParaRPr lang="en-GB" sz="1600" kern="1200" dirty="0"/>
        </a:p>
      </dsp:txBody>
      <dsp:txXfrm>
        <a:off x="2575972" y="1099809"/>
        <a:ext cx="1357788" cy="1131490"/>
      </dsp:txXfrm>
    </dsp:sp>
    <dsp:sp modelId="{59FB0305-C442-4DE6-9936-34EF54F8E87B}">
      <dsp:nvSpPr>
        <dsp:cNvPr id="0" name=""/>
        <dsp:cNvSpPr/>
      </dsp:nvSpPr>
      <dsp:spPr>
        <a:xfrm>
          <a:off x="2016227" y="144031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6DB82-EDB3-44D6-B714-63E94193F1E9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4400B-0959-4C86-9486-0304C0961A1F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0EE68-E825-428B-9481-4ED1CBD6E45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6B44A-3D3F-4EAC-9EB1-9CA3332D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214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FF188-8A64-4F0E-8A8D-0D41FFCDFB83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2EEDD-BA14-4663-9ED3-B41B5054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0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2EEDD-BA14-4663-9ED3-B41B50549E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36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0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02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2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90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90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47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05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63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56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75A1-1FE6-4742-8A29-2F99BB059F51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3930F-83C3-48DD-9075-EB82CB37B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95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Reading at Lydgate Infant School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32129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latin typeface="Comic Sans MS" panose="030F0702030302020204" pitchFamily="66" charset="0"/>
              </a:rPr>
              <a:t>Year 1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31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Predicting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80728"/>
            <a:ext cx="7499176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Use what you have read or clues from the illustrations to help figure out what will happen in the text.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This could be related to familiar stories that children know.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Predictions can change as you read on!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 think ….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 wonder if …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 imagine …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 suppose …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 predict …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 think this text will be about…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:\Chrome\Downloads\rights-of-the-reader-post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488" y="0"/>
            <a:ext cx="4901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0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Book Bands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59632"/>
            <a:ext cx="7571184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Goldilocks Principle – not too easy, not too hard, just right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Children need to understand what they are reading.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We assess the children to decide when they need to move on.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If you think your child is ready to move on. Talk to your child’s teacher – they may agree or you may have a useful discussion about your child’s current gaps.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End of F2: Red/Yellow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End of Y1: Orange/Turquoise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End of Y2: Gold/White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Readings books to take home – not all decodable </a:t>
            </a:r>
          </a:p>
        </p:txBody>
      </p:sp>
    </p:spTree>
    <p:extLst>
      <p:ext uri="{BB962C8B-B14F-4D97-AF65-F5344CB8AC3E}">
        <p14:creationId xmlns:p14="http://schemas.microsoft.com/office/powerpoint/2010/main" val="37844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What is reading?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130709"/>
              </p:ext>
            </p:extLst>
          </p:nvPr>
        </p:nvGraphicFramePr>
        <p:xfrm>
          <a:off x="611560" y="8367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2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136634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How we teach reading at school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67" y="127734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Phonics (Letters and Sounds)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Guided Reading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Story time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English lessons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1:1 reading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Whole Class reading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Library visits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Home/School Reading diary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Comprehension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101" y="1006961"/>
            <a:ext cx="432048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aim of reading is comprehension.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Written language is different from spoken language. We need to support children to help them learn to comprehend what they read.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Children who enjoy reading and choose to do this regularly do better at GCSE.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2" descr="Image result for child adult rea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282" y="971600"/>
            <a:ext cx="2526669" cy="168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comprehens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282" y="3034207"/>
            <a:ext cx="2232248" cy="167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84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1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Fluency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7416824" cy="4525963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Read aloud fluently, showing understanding of what they read.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Accurate word-reading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Pausing at punctuation (and recognising what the punctuation tells us)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Good expression (which matches the mood of the text)</a:t>
            </a:r>
          </a:p>
          <a:p>
            <a:endParaRPr lang="en-GB" dirty="0"/>
          </a:p>
        </p:txBody>
      </p:sp>
      <p:pic>
        <p:nvPicPr>
          <p:cNvPr id="4098" name="Picture 2" descr="Image result for person speaking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7"/>
            <a:ext cx="21431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5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Literal and inferential comprehension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018" y="1268760"/>
            <a:ext cx="7133964" cy="41659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Discussing what we know from what is written down and what is being inferred from the chosen vocabulary.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The </a:t>
            </a:r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boy </a:t>
            </a:r>
            <a:r>
              <a:rPr lang="en-GB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wandered through the wood munching on </a:t>
            </a:r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his green, juicy apple.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What </a:t>
            </a:r>
            <a:r>
              <a:rPr lang="en-GB" dirty="0">
                <a:latin typeface="Comic Sans MS" panose="030F0702030302020204" pitchFamily="66" charset="0"/>
              </a:rPr>
              <a:t>is the boy eating?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How does the boy feel? How do you know?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8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Summarizing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 smtClean="0">
                <a:latin typeface="Comic Sans MS" panose="030F0702030302020204" pitchFamily="66" charset="0"/>
              </a:rPr>
              <a:t>Discuss what they have read in their own words. </a:t>
            </a:r>
          </a:p>
          <a:p>
            <a:r>
              <a:rPr lang="en-GB" sz="3000" dirty="0" smtClean="0">
                <a:latin typeface="Comic Sans MS" panose="030F0702030302020204" pitchFamily="66" charset="0"/>
              </a:rPr>
              <a:t>Recall the important information.</a:t>
            </a:r>
          </a:p>
          <a:p>
            <a:r>
              <a:rPr lang="en-GB" sz="3000" dirty="0" smtClean="0">
                <a:latin typeface="Comic Sans MS" panose="030F0702030302020204" pitchFamily="66" charset="0"/>
              </a:rPr>
              <a:t>Keep it short. </a:t>
            </a:r>
          </a:p>
          <a:p>
            <a:r>
              <a:rPr lang="en-GB" sz="3000" dirty="0" smtClean="0">
                <a:latin typeface="Comic Sans MS" panose="030F0702030302020204" pitchFamily="66" charset="0"/>
              </a:rPr>
              <a:t>Reminder of what has been read so far.</a:t>
            </a:r>
          </a:p>
          <a:p>
            <a:pPr marL="0" indent="0">
              <a:buNone/>
            </a:pPr>
            <a:r>
              <a:rPr lang="en-GB" sz="30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This </a:t>
            </a:r>
            <a:r>
              <a:rPr lang="en-US" sz="3000" dirty="0">
                <a:solidFill>
                  <a:srgbClr val="0070C0"/>
                </a:solidFill>
                <a:latin typeface="Comic Sans MS" panose="030F0702030302020204" pitchFamily="66" charset="0"/>
              </a:rPr>
              <a:t>part was about …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dirty="0">
                <a:solidFill>
                  <a:srgbClr val="0070C0"/>
                </a:solidFill>
                <a:latin typeface="Comic Sans MS" panose="030F0702030302020204" pitchFamily="66" charset="0"/>
              </a:rPr>
              <a:t>First, ….. Next, …. Then, …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dirty="0">
                <a:solidFill>
                  <a:srgbClr val="0070C0"/>
                </a:solidFill>
                <a:latin typeface="Comic Sans MS" panose="030F0702030302020204" pitchFamily="66" charset="0"/>
              </a:rPr>
              <a:t>This story takes place in …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dirty="0">
                <a:solidFill>
                  <a:srgbClr val="0070C0"/>
                </a:solidFill>
                <a:latin typeface="Comic Sans MS" panose="030F0702030302020204" pitchFamily="66" charset="0"/>
              </a:rPr>
              <a:t>The main characters are …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dirty="0">
                <a:solidFill>
                  <a:srgbClr val="0070C0"/>
                </a:solidFill>
                <a:latin typeface="Comic Sans MS" panose="030F0702030302020204" pitchFamily="66" charset="0"/>
              </a:rPr>
              <a:t>The problem of the story is …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68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Questioning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2008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Ask questions to help understand what has been read.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Think of questions to ask as they read the text.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Who…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What…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When…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Why…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Where…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How…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What if…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2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Clarifying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4375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It is important to clarify when…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You read a word you don’t understand.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Find that a sentence does not make sense.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Are confused by what you have read. </a:t>
            </a:r>
          </a:p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Children should be given opportunities to explain and say what they think it means. Take time to find out the meaning of unknown vocabulary / phrases. </a:t>
            </a:r>
          </a:p>
        </p:txBody>
      </p:sp>
    </p:spTree>
    <p:extLst>
      <p:ext uri="{BB962C8B-B14F-4D97-AF65-F5344CB8AC3E}">
        <p14:creationId xmlns:p14="http://schemas.microsoft.com/office/powerpoint/2010/main" val="33225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509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Reading at Lydgate Infant School</vt:lpstr>
      <vt:lpstr>What is reading?</vt:lpstr>
      <vt:lpstr>How we teach reading at school</vt:lpstr>
      <vt:lpstr>Comprehension</vt:lpstr>
      <vt:lpstr>Fluency </vt:lpstr>
      <vt:lpstr>Literal and inferential comprehension </vt:lpstr>
      <vt:lpstr>Summarizing </vt:lpstr>
      <vt:lpstr>Questioning </vt:lpstr>
      <vt:lpstr>Clarifying </vt:lpstr>
      <vt:lpstr>Predicting </vt:lpstr>
      <vt:lpstr>PowerPoint Presentation</vt:lpstr>
      <vt:lpstr>Book Bands</vt:lpstr>
    </vt:vector>
  </TitlesOfParts>
  <Company>Sheffield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Meeting</dc:title>
  <dc:creator>Sheffield Schools</dc:creator>
  <cp:lastModifiedBy>Sheffield Schools</cp:lastModifiedBy>
  <cp:revision>25</cp:revision>
  <cp:lastPrinted>2019-04-30T11:47:51Z</cp:lastPrinted>
  <dcterms:created xsi:type="dcterms:W3CDTF">2017-11-14T09:56:05Z</dcterms:created>
  <dcterms:modified xsi:type="dcterms:W3CDTF">2019-05-02T11:17:26Z</dcterms:modified>
</cp:coreProperties>
</file>